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2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27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3" r:id="rId22"/>
    <p:sldId id="281" r:id="rId23"/>
    <p:sldId id="280" r:id="rId24"/>
    <p:sldId id="277" r:id="rId25"/>
    <p:sldId id="27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 autoAdjust="0"/>
    <p:restoredTop sz="75879" autoAdjust="0"/>
  </p:normalViewPr>
  <p:slideViewPr>
    <p:cSldViewPr snapToGrid="0" snapToObjects="1">
      <p:cViewPr varScale="1">
        <p:scale>
          <a:sx n="86" d="100"/>
          <a:sy n="86" d="100"/>
        </p:scale>
        <p:origin x="-155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BA80D-0BAD-FA4E-937E-AEF3B4276543}" type="datetimeFigureOut">
              <a:rPr lang="fr-FR" smtClean="0"/>
              <a:t>03/06/19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FA015-9477-F844-BE6E-378CD79BDF1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3195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cahier des charges synthétise les informations nécessaires à l’établissement d’un projet afin que les objectifs et les caractéristiques soient fournis et compris par l’ensemble des acteurs impliqués. </a:t>
            </a:r>
          </a:p>
          <a:p>
            <a:endParaRPr lang="fr-FR" dirty="0" smtClean="0"/>
          </a:p>
          <a:p>
            <a:r>
              <a:rPr lang="fr-FR" dirty="0" smtClean="0"/>
              <a:t>C’est un support qui reprend les aspects généraux et technique et peut servir de base de travail.  </a:t>
            </a:r>
          </a:p>
          <a:p>
            <a:endParaRPr lang="fr-FR" dirty="0" smtClean="0"/>
          </a:p>
          <a:p>
            <a:r>
              <a:rPr lang="fr-FR" dirty="0" smtClean="0"/>
              <a:t>Les informations fournies visent à clarifier la situation et de mettre tout le monde d’accord.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FA015-9477-F844-BE6E-378CD79BDF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340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Pourquoi ? Car en fin de journée après le travail</a:t>
            </a:r>
            <a:r>
              <a:rPr lang="fr-FR" baseline="0" dirty="0" smtClean="0"/>
              <a:t> ou les cours, on a pas forcément envie d’aller en course et de se rendre chez un ami pour prendre l’apéro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FA015-9477-F844-BE6E-378CD79BDF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28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Schéma</a:t>
            </a:r>
            <a:r>
              <a:rPr lang="fr-FR" baseline="0" dirty="0" smtClean="0"/>
              <a:t> permettant d’identifier les classes et les liens relationnels entre chaque classe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FA015-9477-F844-BE6E-378CD79BDF1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046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Front-end : tous les éléments du site que l’on voit à l’écran et avec lesquels on peut interagir. Ces éléments sont composés de HTML, CSS et de </a:t>
            </a:r>
            <a:r>
              <a:rPr lang="fr-FR" dirty="0" err="1" smtClean="0"/>
              <a:t>Javascript</a:t>
            </a:r>
            <a:r>
              <a:rPr lang="fr-FR" dirty="0" smtClean="0"/>
              <a:t> contrôlés par le navigateur web de l’utilisateur.</a:t>
            </a:r>
          </a:p>
          <a:p>
            <a:endParaRPr lang="fr-F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Back-end : c'est la partie invisible pour les visiteurs mais qui donne vie au site. Parmi les éléments du back-end on compte le serveur (l'endroit où héberge ton site, disque dur accessible 24/24h), l'application (le site même) et la base de données du site.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FA015-9477-F844-BE6E-378CD79BDF1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207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FA015-9477-F844-BE6E-378CD79BDF1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8081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mtClean="0"/>
              <a:t>Le rôle du contrôleur dans une appli web est de coordonner l'appel à la couche services et de remonter un contenu métier transmis à la vue pour matérialisation graphique.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FA015-9477-F844-BE6E-378CD79BDF1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802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FA015-9477-F844-BE6E-378CD79BDF1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496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FA015-9477-F844-BE6E-378CD79BDF1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496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FA015-9477-F844-BE6E-378CD79BDF1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8731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06D-4ED8-42C6-905D-CA84CA1B6CBF}" type="datetime2">
              <a:rPr lang="en-US" smtClean="0"/>
              <a:t>lundi 3 juin 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EE0E-EDB0-4D84-86B0-50833DF22902}" type="datetime2">
              <a:rPr lang="en-US" smtClean="0"/>
              <a:t>lundi 3 juin 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72C-B5AB-4C39-B273-B99224EB4DD5}" type="datetime2">
              <a:rPr lang="en-US" smtClean="0"/>
              <a:t>lundi 3 juin 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1CAA-32CD-4B55-B92A-B8F0843CACF4}" type="datetime2">
              <a:rPr lang="en-US" smtClean="0"/>
              <a:t>lundi 3 juin 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CDC4-3D19-4983-B478-82F6B8E5AB66}" type="datetime2">
              <a:rPr lang="en-US" smtClean="0"/>
              <a:t>lundi 3 juin 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2477-D5D3-4181-8C11-75D0F2433A87}" type="datetime2">
              <a:rPr lang="en-US" smtClean="0"/>
              <a:t>lundi 3 juin 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253B-1893-4367-8BAE-DF4BC10DC578}" type="datetime2">
              <a:rPr lang="en-US" smtClean="0"/>
              <a:t>lundi 3 juin 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300D-25B3-4603-86C9-4CB776489F00}" type="datetime2">
              <a:rPr lang="en-US" smtClean="0"/>
              <a:t>lundi 3 juin 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AD9-FCC8-48B7-B85B-012A91320DFF}" type="datetime2">
              <a:rPr lang="en-US" smtClean="0"/>
              <a:t>lundi 3 juin 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C50-D5DB-4F94-B367-9876CD2C4012}" type="datetime2">
              <a:rPr lang="en-US" smtClean="0"/>
              <a:t>lundi 3 juin 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412-E790-42EA-81FE-2925D3A43D91}" type="datetime2">
              <a:rPr lang="en-US" smtClean="0"/>
              <a:t>lundi 3 juin 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B385921-A91A-409C-921C-0E0EC1E750EC}" type="datetime2">
              <a:rPr lang="en-US" smtClean="0"/>
              <a:t>lundi 3 juin 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6.png"/><Relationship Id="rId8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6.png"/><Relationship Id="rId5" Type="http://schemas.openxmlformats.org/officeDocument/2006/relationships/image" Target="../media/image20.jpg"/><Relationship Id="rId6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Relationship Id="rId6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96394" y="878545"/>
            <a:ext cx="8444634" cy="1016708"/>
          </a:xfrm>
        </p:spPr>
        <p:txBody>
          <a:bodyPr/>
          <a:lstStyle/>
          <a:p>
            <a:r>
              <a:rPr lang="fr-F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Titre professionnel </a:t>
            </a:r>
            <a:br>
              <a:rPr lang="fr-F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fr-F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Développeur/Concepteur</a:t>
            </a:r>
            <a:endParaRPr lang="fr-FR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09868" y="5459636"/>
            <a:ext cx="5234132" cy="685800"/>
          </a:xfrm>
        </p:spPr>
        <p:txBody>
          <a:bodyPr>
            <a:normAutofit/>
          </a:bodyPr>
          <a:lstStyle/>
          <a:p>
            <a:r>
              <a:rPr lang="fr-FR" dirty="0" smtClean="0"/>
              <a:t>Réalisé et Présenté par : </a:t>
            </a:r>
          </a:p>
          <a:p>
            <a:r>
              <a:rPr lang="fr-FR" dirty="0" smtClean="0"/>
              <a:t>Mr KHAMVONGSA </a:t>
            </a:r>
            <a:r>
              <a:rPr lang="fr-FR" dirty="0" err="1" smtClean="0"/>
              <a:t>Phoneprasong</a:t>
            </a:r>
            <a:endParaRPr lang="fr-FR" dirty="0"/>
          </a:p>
        </p:txBody>
      </p:sp>
      <p:pic>
        <p:nvPicPr>
          <p:cNvPr id="4" name="Image 3" descr="logo simpl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102" y="2949591"/>
            <a:ext cx="2148032" cy="1540098"/>
          </a:xfrm>
          <a:prstGeom prst="rect">
            <a:avLst/>
          </a:prstGeom>
        </p:spPr>
      </p:pic>
      <p:pic>
        <p:nvPicPr>
          <p:cNvPr id="5" name="Image 4" descr="logo GL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11" y="1946862"/>
            <a:ext cx="2724788" cy="154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34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2960" y="502084"/>
            <a:ext cx="7520940" cy="1197087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fr-FR" dirty="0" smtClean="0"/>
              <a:t>Diagramme de Séquence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750776" y="2730143"/>
            <a:ext cx="12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96A1B"/>
                </a:solidFill>
              </a:rPr>
              <a:t>EN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F96A1B"/>
                </a:solidFill>
              </a:rPr>
              <a:t>COURS</a:t>
            </a:r>
            <a:endParaRPr lang="fr-FR" dirty="0">
              <a:solidFill>
                <a:srgbClr val="F96A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87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2960" y="276553"/>
            <a:ext cx="7520940" cy="3579849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fr-FR" dirty="0" smtClean="0"/>
              <a:t>Les </a:t>
            </a:r>
            <a:r>
              <a:rPr lang="fr-FR" dirty="0" err="1" smtClean="0"/>
              <a:t>Mock-Ups</a:t>
            </a:r>
            <a:endParaRPr lang="fr-FR" dirty="0"/>
          </a:p>
        </p:txBody>
      </p:sp>
      <p:pic>
        <p:nvPicPr>
          <p:cNvPr id="4" name="Image 3" descr="Capture d’écran 2019-05-29 à 16.44.2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89" y="588636"/>
            <a:ext cx="8494492" cy="4514446"/>
          </a:xfrm>
          <a:prstGeom prst="rect">
            <a:avLst/>
          </a:prstGeom>
        </p:spPr>
      </p:pic>
      <p:pic>
        <p:nvPicPr>
          <p:cNvPr id="5" name="Image 4" descr="logo-laper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19" y="5165335"/>
            <a:ext cx="4224427" cy="14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30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B. Les spécifications Techniques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006" y="1086331"/>
            <a:ext cx="4091969" cy="3579849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fr-FR" dirty="0" smtClean="0"/>
              <a:t>Les Outils Collaboratifs</a:t>
            </a:r>
          </a:p>
          <a:p>
            <a:pPr>
              <a:buFont typeface="Arial"/>
              <a:buChar char="•"/>
            </a:pPr>
            <a:endParaRPr lang="fr-FR" dirty="0" smtClean="0"/>
          </a:p>
          <a:p>
            <a:pPr>
              <a:buFont typeface="Arial"/>
              <a:buChar char="•"/>
            </a:pPr>
            <a:r>
              <a:rPr lang="fr-FR" dirty="0" smtClean="0"/>
              <a:t>L’Architecture MVC </a:t>
            </a:r>
          </a:p>
          <a:p>
            <a:pPr marL="0" indent="0"/>
            <a:r>
              <a:rPr lang="fr-FR" dirty="0" smtClean="0"/>
              <a:t>(Modèle </a:t>
            </a:r>
            <a:r>
              <a:rPr lang="mr-IN" dirty="0" smtClean="0"/>
              <a:t>–</a:t>
            </a:r>
            <a:r>
              <a:rPr lang="fr-FR" dirty="0" smtClean="0"/>
              <a:t> Vue </a:t>
            </a:r>
            <a:r>
              <a:rPr lang="mr-IN" dirty="0" smtClean="0"/>
              <a:t>–</a:t>
            </a:r>
            <a:r>
              <a:rPr lang="fr-FR" dirty="0" smtClean="0"/>
              <a:t> Contrôleur)</a:t>
            </a:r>
          </a:p>
          <a:p>
            <a:pPr marL="0" indent="0"/>
            <a:endParaRPr lang="fr-FR" dirty="0" smtClean="0"/>
          </a:p>
          <a:p>
            <a:pPr>
              <a:buFont typeface="Arial"/>
              <a:buChar char="•"/>
            </a:pPr>
            <a:r>
              <a:rPr lang="fr-FR" dirty="0" smtClean="0"/>
              <a:t>Diagramme de Classe ou MCD</a:t>
            </a:r>
          </a:p>
          <a:p>
            <a:pPr marL="0" indent="0"/>
            <a:r>
              <a:rPr lang="fr-FR" dirty="0" smtClean="0"/>
              <a:t>(Modèle </a:t>
            </a:r>
            <a:r>
              <a:rPr lang="mr-IN" dirty="0" smtClean="0"/>
              <a:t>–</a:t>
            </a:r>
            <a:r>
              <a:rPr lang="fr-FR" dirty="0" smtClean="0"/>
              <a:t> Conceptuel </a:t>
            </a:r>
            <a:r>
              <a:rPr lang="mr-IN" dirty="0" smtClean="0"/>
              <a:t>–</a:t>
            </a:r>
            <a:r>
              <a:rPr lang="fr-FR" dirty="0" smtClean="0"/>
              <a:t> des Données)</a:t>
            </a:r>
          </a:p>
          <a:p>
            <a:pPr marL="0" indent="0"/>
            <a:endParaRPr lang="fr-FR" dirty="0" smtClean="0"/>
          </a:p>
          <a:p>
            <a:pPr>
              <a:buFont typeface="Arial"/>
              <a:buChar char="•"/>
            </a:pPr>
            <a:endParaRPr lang="fr-FR" dirty="0" smtClean="0"/>
          </a:p>
        </p:txBody>
      </p:sp>
      <p:pic>
        <p:nvPicPr>
          <p:cNvPr id="4" name="Image 3" descr="assemblag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08" y="1086331"/>
            <a:ext cx="3913215" cy="3913215"/>
          </a:xfrm>
          <a:prstGeom prst="rect">
            <a:avLst/>
          </a:prstGeom>
        </p:spPr>
      </p:pic>
      <p:pic>
        <p:nvPicPr>
          <p:cNvPr id="5" name="Image 4" descr="logo-laper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19" y="5165335"/>
            <a:ext cx="4224427" cy="14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11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OUTILS COLLABORATIFS</a:t>
            </a:r>
            <a:endParaRPr lang="fr-FR" dirty="0"/>
          </a:p>
        </p:txBody>
      </p:sp>
      <p:pic>
        <p:nvPicPr>
          <p:cNvPr id="4" name="Image 3" descr="-c-githu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3" y="914400"/>
            <a:ext cx="4120011" cy="2288895"/>
          </a:xfrm>
          <a:prstGeom prst="rect">
            <a:avLst/>
          </a:prstGeom>
        </p:spPr>
      </p:pic>
      <p:pic>
        <p:nvPicPr>
          <p:cNvPr id="5" name="Image 4" descr="g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173" y="1300905"/>
            <a:ext cx="2641600" cy="3073400"/>
          </a:xfrm>
          <a:prstGeom prst="rect">
            <a:avLst/>
          </a:prstGeom>
        </p:spPr>
      </p:pic>
      <p:pic>
        <p:nvPicPr>
          <p:cNvPr id="6" name="Image 5" descr="Trell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65" y="2414055"/>
            <a:ext cx="3949499" cy="3949499"/>
          </a:xfrm>
          <a:prstGeom prst="rect">
            <a:avLst/>
          </a:prstGeom>
        </p:spPr>
      </p:pic>
      <p:pic>
        <p:nvPicPr>
          <p:cNvPr id="7" name="Image 6" descr="logo-laper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19" y="5165335"/>
            <a:ext cx="4224427" cy="14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11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L’architecture </a:t>
            </a:r>
            <a:r>
              <a:rPr lang="fr-FR" dirty="0" err="1" smtClean="0"/>
              <a:t>mvc</a:t>
            </a:r>
            <a:endParaRPr lang="fr-FR" dirty="0"/>
          </a:p>
        </p:txBody>
      </p:sp>
      <p:pic>
        <p:nvPicPr>
          <p:cNvPr id="4" name="Espace réservé du contenu 3" descr="model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52" r="-9052"/>
          <a:stretch>
            <a:fillRect/>
          </a:stretch>
        </p:blipFill>
        <p:spPr>
          <a:xfrm>
            <a:off x="155105" y="995509"/>
            <a:ext cx="8899223" cy="3995209"/>
          </a:xfrm>
        </p:spPr>
      </p:pic>
      <p:pic>
        <p:nvPicPr>
          <p:cNvPr id="5" name="Image 4" descr="angul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112" y="3358925"/>
            <a:ext cx="1521981" cy="862979"/>
          </a:xfrm>
          <a:prstGeom prst="rect">
            <a:avLst/>
          </a:prstGeom>
        </p:spPr>
      </p:pic>
      <p:pic>
        <p:nvPicPr>
          <p:cNvPr id="6" name="Image 5" descr="java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296" y="3471482"/>
            <a:ext cx="1172990" cy="637342"/>
          </a:xfrm>
          <a:prstGeom prst="rect">
            <a:avLst/>
          </a:prstGeom>
        </p:spPr>
      </p:pic>
      <p:pic>
        <p:nvPicPr>
          <p:cNvPr id="7" name="Image 6" descr="Navigateur-Internet-720x30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5" y="2795616"/>
            <a:ext cx="2394453" cy="1027619"/>
          </a:xfrm>
          <a:prstGeom prst="rect">
            <a:avLst/>
          </a:prstGeom>
        </p:spPr>
      </p:pic>
      <p:pic>
        <p:nvPicPr>
          <p:cNvPr id="9" name="Image 8" descr="workbenc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302" y="2612232"/>
            <a:ext cx="1496591" cy="1496591"/>
          </a:xfrm>
          <a:prstGeom prst="rect">
            <a:avLst/>
          </a:prstGeom>
        </p:spPr>
      </p:pic>
      <p:pic>
        <p:nvPicPr>
          <p:cNvPr id="10" name="Image 9" descr="logo-laper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19" y="5165335"/>
            <a:ext cx="4224427" cy="1485590"/>
          </a:xfrm>
          <a:prstGeom prst="rect">
            <a:avLst/>
          </a:prstGeom>
        </p:spPr>
      </p:pic>
      <p:pic>
        <p:nvPicPr>
          <p:cNvPr id="11" name="Image 10" descr="spring-hibernate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541166" y="1686786"/>
            <a:ext cx="1905723" cy="45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20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de classe</a:t>
            </a:r>
            <a:endParaRPr lang="fr-FR" dirty="0"/>
          </a:p>
        </p:txBody>
      </p:sp>
      <p:pic>
        <p:nvPicPr>
          <p:cNvPr id="6" name="Image 5" descr="Capture d’écran 2019-05-31 à 00.08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2"/>
            <a:ext cx="9144000" cy="4176922"/>
          </a:xfrm>
          <a:prstGeom prst="rect">
            <a:avLst/>
          </a:prstGeom>
        </p:spPr>
      </p:pic>
      <p:pic>
        <p:nvPicPr>
          <p:cNvPr id="7" name="Image 6" descr="logo-laper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19" y="5165335"/>
            <a:ext cx="4224427" cy="14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56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u="sng" spc="300" dirty="0" smtClean="0"/>
              <a:t>4. Réalisation</a:t>
            </a:r>
            <a:endParaRPr lang="fr-FR" sz="3600" b="1" u="sng" spc="3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2960" y="1947801"/>
            <a:ext cx="3363336" cy="3664009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fr-FR" dirty="0" smtClean="0"/>
              <a:t>BACKEND</a:t>
            </a:r>
          </a:p>
          <a:p>
            <a:pPr>
              <a:buFont typeface="Arial"/>
              <a:buChar char="•"/>
            </a:pPr>
            <a:endParaRPr lang="fr-FR" dirty="0"/>
          </a:p>
          <a:p>
            <a:pPr>
              <a:buFont typeface="Arial"/>
              <a:buChar char="•"/>
            </a:pPr>
            <a:endParaRPr lang="fr-FR" dirty="0" smtClean="0"/>
          </a:p>
          <a:p>
            <a:pPr>
              <a:buFont typeface="Arial"/>
              <a:buChar char="•"/>
            </a:pPr>
            <a:r>
              <a:rPr lang="fr-FR" dirty="0" smtClean="0"/>
              <a:t>FRONTEND</a:t>
            </a:r>
            <a:endParaRPr lang="fr-FR" dirty="0"/>
          </a:p>
        </p:txBody>
      </p:sp>
      <p:pic>
        <p:nvPicPr>
          <p:cNvPr id="4" name="Image 3" descr="construc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518" y="1016468"/>
            <a:ext cx="3875382" cy="3875382"/>
          </a:xfrm>
          <a:prstGeom prst="rect">
            <a:avLst/>
          </a:prstGeom>
        </p:spPr>
      </p:pic>
      <p:pic>
        <p:nvPicPr>
          <p:cNvPr id="5" name="Image 4" descr="logo-laper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19" y="5165335"/>
            <a:ext cx="4224427" cy="14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49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BACK-END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22960" y="1495643"/>
            <a:ext cx="3667689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lang="fr-FR" dirty="0" smtClean="0"/>
              <a:t>Création d’une base de donnée</a:t>
            </a:r>
          </a:p>
          <a:p>
            <a:pPr marL="285750" indent="-285750">
              <a:buFont typeface="Wingdings" charset="2"/>
              <a:buChar char="u"/>
            </a:pPr>
            <a:endParaRPr lang="fr-FR" dirty="0" smtClean="0"/>
          </a:p>
          <a:p>
            <a:pPr marL="285750" indent="-285750">
              <a:buFont typeface="Wingdings" charset="2"/>
              <a:buChar char="u"/>
            </a:pPr>
            <a:endParaRPr lang="fr-FR" dirty="0"/>
          </a:p>
          <a:p>
            <a:pPr marL="285750" indent="-285750">
              <a:buFont typeface="Wingdings" charset="2"/>
              <a:buChar char="u"/>
            </a:pPr>
            <a:endParaRPr lang="fr-FR" dirty="0" smtClean="0"/>
          </a:p>
          <a:p>
            <a:pPr marL="285750" indent="-285750">
              <a:buFont typeface="Wingdings" charset="2"/>
              <a:buChar char="u"/>
            </a:pPr>
            <a:r>
              <a:rPr lang="fr-FR" dirty="0" smtClean="0"/>
              <a:t>Création d’un script pour générer les tables</a:t>
            </a:r>
          </a:p>
          <a:p>
            <a:pPr marL="285750" indent="-285750">
              <a:buFont typeface="Wingdings" charset="2"/>
              <a:buChar char="u"/>
            </a:pPr>
            <a:endParaRPr lang="fr-FR" dirty="0"/>
          </a:p>
          <a:p>
            <a:pPr marL="285750" indent="-285750">
              <a:buFont typeface="Wingdings" charset="2"/>
              <a:buChar char="u"/>
            </a:pPr>
            <a:endParaRPr lang="fr-FR" dirty="0" smtClean="0"/>
          </a:p>
          <a:p>
            <a:pPr marL="285750" indent="-285750">
              <a:buFont typeface="Wingdings" charset="2"/>
              <a:buChar char="u"/>
            </a:pPr>
            <a:r>
              <a:rPr lang="fr-FR" dirty="0" smtClean="0"/>
              <a:t>Présentation d’une architecture Back-End JAVA</a:t>
            </a:r>
            <a:endParaRPr lang="fr-FR" dirty="0"/>
          </a:p>
        </p:txBody>
      </p:sp>
      <p:pic>
        <p:nvPicPr>
          <p:cNvPr id="5" name="Image 4" descr="realis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17" y="1092056"/>
            <a:ext cx="3940901" cy="3940901"/>
          </a:xfrm>
          <a:prstGeom prst="rect">
            <a:avLst/>
          </a:prstGeom>
        </p:spPr>
      </p:pic>
      <p:pic>
        <p:nvPicPr>
          <p:cNvPr id="6" name="Image 5" descr="logo-laper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19" y="5165335"/>
            <a:ext cx="4224427" cy="1485590"/>
          </a:xfrm>
          <a:prstGeom prst="rect">
            <a:avLst/>
          </a:prstGeom>
        </p:spPr>
      </p:pic>
      <p:pic>
        <p:nvPicPr>
          <p:cNvPr id="7" name="Image 6" descr="java-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819" y="154318"/>
            <a:ext cx="1780433" cy="1093968"/>
          </a:xfrm>
          <a:prstGeom prst="rect">
            <a:avLst/>
          </a:prstGeom>
        </p:spPr>
      </p:pic>
      <p:pic>
        <p:nvPicPr>
          <p:cNvPr id="8" name="Image 7" descr="spring-hibernate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17" y="171598"/>
            <a:ext cx="2916325" cy="107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35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d’une base de donnée</a:t>
            </a:r>
            <a:br>
              <a:rPr lang="fr-FR" dirty="0"/>
            </a:br>
            <a:endParaRPr lang="fr-FR" dirty="0"/>
          </a:p>
        </p:txBody>
      </p:sp>
      <p:pic>
        <p:nvPicPr>
          <p:cNvPr id="6" name="Image 5" descr="workbenc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258" y="-167378"/>
            <a:ext cx="1398642" cy="1398642"/>
          </a:xfrm>
          <a:prstGeom prst="rect">
            <a:avLst/>
          </a:prstGeom>
        </p:spPr>
      </p:pic>
      <p:pic>
        <p:nvPicPr>
          <p:cNvPr id="7" name="Image 6" descr="Capture d’écran 2019-06-02 à 22.00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79" y="680203"/>
            <a:ext cx="6072532" cy="3072234"/>
          </a:xfrm>
          <a:prstGeom prst="rect">
            <a:avLst/>
          </a:prstGeom>
        </p:spPr>
      </p:pic>
      <p:pic>
        <p:nvPicPr>
          <p:cNvPr id="8" name="Image 7" descr="Capture d’écran 2019-06-02 à 22.41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34" y="2617508"/>
            <a:ext cx="6003153" cy="412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0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2960" y="551988"/>
            <a:ext cx="7520940" cy="548640"/>
          </a:xfrm>
        </p:spPr>
        <p:txBody>
          <a:bodyPr/>
          <a:lstStyle/>
          <a:p>
            <a:r>
              <a:rPr lang="fr-FR" dirty="0"/>
              <a:t>Création d’un script pour générer les tables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 descr="Capture d’écran 2019-06-02 à 22.47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153" y="724081"/>
            <a:ext cx="5894651" cy="605082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1129" y="312185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Extrait d’un 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328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63450" y="103896"/>
            <a:ext cx="8082754" cy="914400"/>
          </a:xfrm>
        </p:spPr>
        <p:txBody>
          <a:bodyPr/>
          <a:lstStyle/>
          <a:p>
            <a:r>
              <a:rPr lang="fr-FR" sz="4400" spc="600" dirty="0" smtClean="0">
                <a:latin typeface="Franklin Gothic Book"/>
                <a:cs typeface="Franklin Gothic Book"/>
              </a:rPr>
              <a:t>Sommaire </a:t>
            </a:r>
            <a:endParaRPr lang="fr-FR" sz="4400" spc="600" dirty="0">
              <a:latin typeface="Franklin Gothic Book"/>
              <a:cs typeface="Franklin Gothic Book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52162" y="1018296"/>
            <a:ext cx="4656236" cy="5216461"/>
          </a:xfrm>
        </p:spPr>
        <p:txBody>
          <a:bodyPr>
            <a:noAutofit/>
          </a:bodyPr>
          <a:lstStyle/>
          <a:p>
            <a:pPr marL="475488" indent="-457200">
              <a:lnSpc>
                <a:spcPct val="130000"/>
              </a:lnSpc>
              <a:buFont typeface="+mj-lt"/>
              <a:buAutoNum type="arabicPeriod"/>
            </a:pPr>
            <a:r>
              <a:rPr lang="fr-FR" sz="2800" dirty="0" smtClean="0"/>
              <a:t>Présentation</a:t>
            </a:r>
          </a:p>
          <a:p>
            <a:pPr marL="475488" indent="-457200">
              <a:lnSpc>
                <a:spcPct val="130000"/>
              </a:lnSpc>
              <a:buFont typeface="+mj-lt"/>
              <a:buAutoNum type="arabicPeriod"/>
            </a:pPr>
            <a:r>
              <a:rPr lang="fr-FR" sz="2800" dirty="0" smtClean="0"/>
              <a:t>Cahier des Charges</a:t>
            </a:r>
          </a:p>
          <a:p>
            <a:pPr marL="475488" indent="-457200">
              <a:lnSpc>
                <a:spcPct val="130000"/>
              </a:lnSpc>
              <a:buFont typeface="+mj-lt"/>
              <a:buAutoNum type="arabicPeriod"/>
            </a:pPr>
            <a:r>
              <a:rPr lang="fr-FR" sz="2800" dirty="0" smtClean="0"/>
              <a:t>Conception</a:t>
            </a:r>
          </a:p>
          <a:p>
            <a:pPr marL="475488" indent="-457200">
              <a:lnSpc>
                <a:spcPct val="130000"/>
              </a:lnSpc>
              <a:buFont typeface="+mj-lt"/>
              <a:buAutoNum type="arabicPeriod"/>
            </a:pPr>
            <a:r>
              <a:rPr lang="fr-FR" sz="2800" dirty="0" smtClean="0"/>
              <a:t>Réalisation</a:t>
            </a:r>
          </a:p>
          <a:p>
            <a:pPr marL="475488" indent="-457200">
              <a:lnSpc>
                <a:spcPct val="130000"/>
              </a:lnSpc>
              <a:buFont typeface="+mj-lt"/>
              <a:buAutoNum type="arabicPeriod"/>
            </a:pPr>
            <a:r>
              <a:rPr lang="fr-FR" sz="2800" dirty="0" smtClean="0"/>
              <a:t>Evolution</a:t>
            </a:r>
          </a:p>
          <a:p>
            <a:pPr marL="475488" indent="-457200">
              <a:lnSpc>
                <a:spcPct val="130000"/>
              </a:lnSpc>
              <a:buFont typeface="+mj-lt"/>
              <a:buAutoNum type="arabicPeriod"/>
            </a:pPr>
            <a:r>
              <a:rPr lang="fr-FR" sz="2800" dirty="0" smtClean="0"/>
              <a:t>Conclusion</a:t>
            </a:r>
          </a:p>
        </p:txBody>
      </p:sp>
      <p:pic>
        <p:nvPicPr>
          <p:cNvPr id="4" name="Image 3" descr="sommai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62" y="1018295"/>
            <a:ext cx="3543300" cy="397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41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9799" y="272104"/>
            <a:ext cx="8745445" cy="548640"/>
          </a:xfrm>
        </p:spPr>
        <p:txBody>
          <a:bodyPr/>
          <a:lstStyle/>
          <a:p>
            <a:r>
              <a:rPr lang="fr-FR" dirty="0"/>
              <a:t>Présentation d’une architecture Back-End JAVA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11" y="595621"/>
            <a:ext cx="3581955" cy="617610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590555" y="776819"/>
            <a:ext cx="313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Fonctionnement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590555" y="2148504"/>
            <a:ext cx="206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Schéma à faire ???</a:t>
            </a:r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83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FRONT-END</a:t>
            </a:r>
            <a:endParaRPr lang="fr-FR" dirty="0"/>
          </a:p>
        </p:txBody>
      </p:sp>
      <p:pic>
        <p:nvPicPr>
          <p:cNvPr id="4" name="Image 3" descr="logo-laper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19" y="5165335"/>
            <a:ext cx="4224427" cy="14855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2960" y="2058621"/>
            <a:ext cx="3794732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Présentation </a:t>
            </a:r>
            <a:r>
              <a:rPr lang="fr-FR" dirty="0"/>
              <a:t>d’une architecture Front-End </a:t>
            </a:r>
            <a:r>
              <a:rPr lang="fr-FR" dirty="0" err="1" smtClean="0"/>
              <a:t>Angular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285750" indent="-285750">
              <a:buFont typeface="Wingdings" charset="2"/>
              <a:buChar char="Ø"/>
            </a:pPr>
            <a:r>
              <a:rPr lang="fr-FR" dirty="0"/>
              <a:t>Création d’une interface Single Page </a:t>
            </a:r>
          </a:p>
          <a:p>
            <a:pPr marL="285750" indent="-285750">
              <a:buFont typeface="Wingdings" charset="2"/>
              <a:buChar char="Ø"/>
            </a:pPr>
            <a:endParaRPr lang="fr-FR" dirty="0"/>
          </a:p>
          <a:p>
            <a:pPr marL="285750" indent="-285750">
              <a:buFont typeface="Wingdings" charset="2"/>
              <a:buChar char="Ø"/>
            </a:pPr>
            <a:endParaRPr lang="fr-FR" dirty="0"/>
          </a:p>
          <a:p>
            <a:pPr marL="285750" indent="-285750">
              <a:buFont typeface="Wingdings" charset="2"/>
              <a:buChar char="Ø"/>
            </a:pPr>
            <a:endParaRPr lang="fr-FR" dirty="0"/>
          </a:p>
        </p:txBody>
      </p:sp>
      <p:pic>
        <p:nvPicPr>
          <p:cNvPr id="6" name="Image 5" descr="angula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00" y="0"/>
            <a:ext cx="2877009" cy="1631294"/>
          </a:xfrm>
          <a:prstGeom prst="rect">
            <a:avLst/>
          </a:prstGeom>
        </p:spPr>
      </p:pic>
      <p:pic>
        <p:nvPicPr>
          <p:cNvPr id="7" name="Image 6" descr="typescrip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386" y="119332"/>
            <a:ext cx="1373343" cy="1373343"/>
          </a:xfrm>
          <a:prstGeom prst="rect">
            <a:avLst/>
          </a:prstGeom>
        </p:spPr>
      </p:pic>
      <p:pic>
        <p:nvPicPr>
          <p:cNvPr id="9" name="Image 8" descr="peintr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06" y="1604970"/>
            <a:ext cx="3363254" cy="336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87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4129" y="365760"/>
            <a:ext cx="8522333" cy="548640"/>
          </a:xfrm>
        </p:spPr>
        <p:txBody>
          <a:bodyPr/>
          <a:lstStyle/>
          <a:p>
            <a:pPr marL="285750" indent="-285750"/>
            <a:r>
              <a:rPr lang="fr-FR" dirty="0"/>
              <a:t>Présentation d’une </a:t>
            </a:r>
            <a:r>
              <a:rPr lang="fr-FR" dirty="0" smtClean="0"/>
              <a:t>architecture</a:t>
            </a:r>
            <a:r>
              <a:rPr lang="fr-FR" dirty="0"/>
              <a:t> </a:t>
            </a:r>
            <a:r>
              <a:rPr lang="fr-FR" dirty="0" smtClean="0"/>
              <a:t>Front</a:t>
            </a:r>
            <a:r>
              <a:rPr lang="fr-FR" dirty="0"/>
              <a:t>-End </a:t>
            </a:r>
            <a:r>
              <a:rPr lang="fr-FR" dirty="0" err="1"/>
              <a:t>Angular</a:t>
            </a:r>
            <a:endParaRPr lang="fr-FR" dirty="0"/>
          </a:p>
        </p:txBody>
      </p:sp>
      <p:pic>
        <p:nvPicPr>
          <p:cNvPr id="4" name="Image 3" descr="Capture d’écran 2019-06-03 à 09.18.2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43" y="1127666"/>
            <a:ext cx="2711473" cy="56264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5835" y="1086378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Fonctionnement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4858527" y="2902516"/>
            <a:ext cx="2061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Schéma à faire ???</a:t>
            </a:r>
          </a:p>
        </p:txBody>
      </p:sp>
    </p:spTree>
    <p:extLst>
      <p:ext uri="{BB962C8B-B14F-4D97-AF65-F5344CB8AC3E}">
        <p14:creationId xmlns:p14="http://schemas.microsoft.com/office/powerpoint/2010/main" val="3533892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96" y="130573"/>
            <a:ext cx="8955226" cy="4833598"/>
          </a:xfrm>
          <a:prstGeom prst="rect">
            <a:avLst/>
          </a:prstGeom>
        </p:spPr>
      </p:pic>
      <p:pic>
        <p:nvPicPr>
          <p:cNvPr id="5" name="Image 4" descr="logo-laper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19" y="5165335"/>
            <a:ext cx="4224427" cy="14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08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logo-laper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19" y="5165335"/>
            <a:ext cx="4224427" cy="148559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202535" y="19125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u="sng" spc="300" dirty="0"/>
              <a:t>5</a:t>
            </a:r>
            <a:r>
              <a:rPr lang="fr-FR" sz="3600" b="1" u="sng" spc="300" dirty="0" smtClean="0"/>
              <a:t>. Evolution </a:t>
            </a:r>
            <a:endParaRPr lang="fr-FR" sz="3600" b="1" u="sng" spc="300" dirty="0"/>
          </a:p>
        </p:txBody>
      </p:sp>
      <p:sp>
        <p:nvSpPr>
          <p:cNvPr id="3" name="ZoneTexte 2"/>
          <p:cNvSpPr txBox="1"/>
          <p:nvPr/>
        </p:nvSpPr>
        <p:spPr>
          <a:xfrm>
            <a:off x="2065301" y="1685566"/>
            <a:ext cx="36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84916" y="1460031"/>
            <a:ext cx="36011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Ajout des commerçants proximité pour la gestion des articles</a:t>
            </a:r>
          </a:p>
          <a:p>
            <a:endParaRPr lang="fr-FR" dirty="0"/>
          </a:p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Ajout des commentaires et notes sur les articles et la livraison</a:t>
            </a:r>
          </a:p>
          <a:p>
            <a:pPr marL="285750" indent="-285750">
              <a:buFont typeface="Wingdings" charset="2"/>
              <a:buChar char="Ø"/>
            </a:pPr>
            <a:endParaRPr lang="fr-FR" dirty="0"/>
          </a:p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Envoie d’un mail à l’inscription</a:t>
            </a:r>
            <a:endParaRPr lang="fr-FR" dirty="0"/>
          </a:p>
        </p:txBody>
      </p:sp>
      <p:pic>
        <p:nvPicPr>
          <p:cNvPr id="8" name="Image 7" descr="evo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055" y="0"/>
            <a:ext cx="4957945" cy="495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94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202535" y="191250"/>
            <a:ext cx="7520940" cy="548640"/>
          </a:xfrm>
        </p:spPr>
        <p:txBody>
          <a:bodyPr/>
          <a:lstStyle/>
          <a:p>
            <a:r>
              <a:rPr lang="fr-FR" sz="3600" b="1" u="sng" spc="300" dirty="0"/>
              <a:t>6</a:t>
            </a:r>
            <a:r>
              <a:rPr lang="fr-FR" sz="3600" b="1" u="sng" spc="300" dirty="0" smtClean="0"/>
              <a:t>. Conclusion</a:t>
            </a:r>
            <a:endParaRPr lang="fr-FR" sz="3600" b="1" u="sng" spc="300" dirty="0"/>
          </a:p>
        </p:txBody>
      </p:sp>
      <p:sp>
        <p:nvSpPr>
          <p:cNvPr id="5" name="ZoneTexte 4"/>
          <p:cNvSpPr txBox="1"/>
          <p:nvPr/>
        </p:nvSpPr>
        <p:spPr>
          <a:xfrm>
            <a:off x="985172" y="1483773"/>
            <a:ext cx="401904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fr-FR" dirty="0" smtClean="0"/>
              <a:t>Projet de A à Z</a:t>
            </a:r>
          </a:p>
          <a:p>
            <a:pPr marL="285750" indent="-285750">
              <a:buFont typeface="Wingdings" charset="2"/>
              <a:buChar char="ü"/>
            </a:pPr>
            <a:endParaRPr lang="fr-FR" dirty="0"/>
          </a:p>
          <a:p>
            <a:pPr marL="285750" indent="-285750">
              <a:buFont typeface="Wingdings" charset="2"/>
              <a:buChar char="ü"/>
            </a:pPr>
            <a:r>
              <a:rPr lang="fr-FR" dirty="0" smtClean="0"/>
              <a:t>Recherche d’information</a:t>
            </a:r>
          </a:p>
          <a:p>
            <a:pPr marL="285750" indent="-285750">
              <a:buFont typeface="Wingdings" charset="2"/>
              <a:buChar char="ü"/>
            </a:pPr>
            <a:endParaRPr lang="fr-FR" dirty="0"/>
          </a:p>
          <a:p>
            <a:pPr marL="285750" indent="-285750">
              <a:buFont typeface="Wingdings" charset="2"/>
              <a:buChar char="ü"/>
            </a:pPr>
            <a:r>
              <a:rPr lang="fr-FR" dirty="0" smtClean="0"/>
              <a:t>Sens de l’organisation en autonomie</a:t>
            </a:r>
          </a:p>
          <a:p>
            <a:pPr marL="285750" indent="-285750">
              <a:buFont typeface="Wingdings" charset="2"/>
              <a:buChar char="ü"/>
            </a:pPr>
            <a:endParaRPr lang="fr-FR" dirty="0"/>
          </a:p>
          <a:p>
            <a:pPr marL="285750" indent="-285750">
              <a:buFont typeface="Wingdings" charset="2"/>
              <a:buChar char="ü"/>
            </a:pPr>
            <a:endParaRPr lang="fr-FR" dirty="0" smtClean="0"/>
          </a:p>
          <a:p>
            <a:pPr marL="285750" indent="-285750">
              <a:buFont typeface="Wingdings" charset="2"/>
              <a:buChar char="ü"/>
            </a:pPr>
            <a:endParaRPr lang="fr-FR" dirty="0"/>
          </a:p>
          <a:p>
            <a:pPr marL="285750" indent="-285750">
              <a:buFont typeface="Wingdings" charset="2"/>
              <a:buChar char="ü"/>
            </a:pPr>
            <a:endParaRPr lang="fr-FR" dirty="0" smtClean="0"/>
          </a:p>
          <a:p>
            <a:pPr marL="285750" indent="-285750">
              <a:buFont typeface="Wingdings" charset="2"/>
              <a:buChar char="ü"/>
            </a:pPr>
            <a:endParaRPr lang="fr-FR" dirty="0"/>
          </a:p>
          <a:p>
            <a:pPr marL="285750" indent="-285750">
              <a:buFont typeface="Wingdings" charset="2"/>
              <a:buChar char="ü"/>
            </a:pPr>
            <a:endParaRPr lang="fr-FR" dirty="0"/>
          </a:p>
        </p:txBody>
      </p:sp>
      <p:pic>
        <p:nvPicPr>
          <p:cNvPr id="6" name="Image 5" descr="logo-laper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19" y="5165335"/>
            <a:ext cx="4224427" cy="14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4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2535" y="191250"/>
            <a:ext cx="7520940" cy="548640"/>
          </a:xfrm>
        </p:spPr>
        <p:txBody>
          <a:bodyPr/>
          <a:lstStyle/>
          <a:p>
            <a:r>
              <a:rPr lang="fr-FR" sz="3600" b="1" u="sng" spc="300" dirty="0" smtClean="0"/>
              <a:t>1. Présentation</a:t>
            </a:r>
            <a:endParaRPr lang="fr-FR" sz="3600" b="1" u="sng" spc="300" dirty="0"/>
          </a:p>
        </p:txBody>
      </p:sp>
      <p:pic>
        <p:nvPicPr>
          <p:cNvPr id="6" name="Image 5" descr="logo-lape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19" y="5165335"/>
            <a:ext cx="4224427" cy="148559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729996" y="2397778"/>
            <a:ext cx="4011906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fr-FR" sz="4400" b="1" spc="50" dirty="0" smtClean="0">
                <a:ln w="11430"/>
                <a:solidFill>
                  <a:srgbClr val="0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Apéro </a:t>
            </a:r>
            <a:r>
              <a:rPr lang="fr-FR" sz="4400" b="1" spc="50" dirty="0" err="1" smtClean="0">
                <a:ln w="11430"/>
                <a:solidFill>
                  <a:srgbClr val="0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Friends</a:t>
            </a:r>
            <a:r>
              <a:rPr lang="fr-FR" sz="4400" b="1" spc="50" dirty="0" smtClean="0">
                <a:ln w="11430"/>
                <a:solidFill>
                  <a:srgbClr val="0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endParaRPr lang="fr-FR" sz="4400" b="1" spc="50" dirty="0">
              <a:ln w="11430"/>
              <a:solidFill>
                <a:srgbClr val="0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5447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15287" y="181555"/>
            <a:ext cx="7520940" cy="548640"/>
          </a:xfrm>
        </p:spPr>
        <p:txBody>
          <a:bodyPr/>
          <a:lstStyle/>
          <a:p>
            <a:r>
              <a:rPr lang="fr-FR" sz="3600" u="sng" spc="300" dirty="0"/>
              <a:t>2</a:t>
            </a:r>
            <a:r>
              <a:rPr lang="fr-FR" sz="3600" u="sng" spc="300" dirty="0" smtClean="0"/>
              <a:t>. Cahier des charges</a:t>
            </a:r>
            <a:endParaRPr lang="fr-FR" sz="3600" u="sng" spc="300" dirty="0"/>
          </a:p>
        </p:txBody>
      </p:sp>
      <p:pic>
        <p:nvPicPr>
          <p:cNvPr id="4" name="Image 3" descr="pourquoi frie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44" y="979139"/>
            <a:ext cx="2665284" cy="3896284"/>
          </a:xfrm>
          <a:prstGeom prst="rect">
            <a:avLst/>
          </a:prstGeom>
        </p:spPr>
      </p:pic>
      <p:pic>
        <p:nvPicPr>
          <p:cNvPr id="6" name="Image 5" descr="logo-laper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19" y="5165335"/>
            <a:ext cx="4224427" cy="1485590"/>
          </a:xfrm>
          <a:prstGeom prst="rect">
            <a:avLst/>
          </a:prstGeom>
        </p:spPr>
      </p:pic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 flipH="1">
            <a:off x="562220" y="1670186"/>
            <a:ext cx="4042456" cy="3766077"/>
          </a:xfrm>
        </p:spPr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fr-FR" sz="3200" dirty="0"/>
              <a:t>Pour qui </a:t>
            </a:r>
            <a:r>
              <a:rPr lang="fr-FR" sz="3200" dirty="0" smtClean="0"/>
              <a:t>?</a:t>
            </a:r>
          </a:p>
          <a:p>
            <a:pPr marL="514350" indent="-514350">
              <a:buFont typeface="+mj-lt"/>
              <a:buAutoNum type="alphaUcPeriod"/>
            </a:pPr>
            <a:endParaRPr lang="fr-FR" sz="3200" dirty="0"/>
          </a:p>
          <a:p>
            <a:pPr marL="514350" indent="-514350">
              <a:buFont typeface="+mj-lt"/>
              <a:buAutoNum type="alphaUcPeriod"/>
            </a:pPr>
            <a:r>
              <a:rPr lang="fr-FR" sz="3200" dirty="0"/>
              <a:t>Pourquoi </a:t>
            </a:r>
            <a:r>
              <a:rPr lang="fr-FR" sz="3200" dirty="0" smtClean="0"/>
              <a:t>?</a:t>
            </a:r>
          </a:p>
          <a:p>
            <a:pPr marL="514350" indent="-514350">
              <a:buFont typeface="+mj-lt"/>
              <a:buAutoNum type="alphaUcPeriod"/>
            </a:pPr>
            <a:endParaRPr lang="fr-FR" sz="3200" dirty="0"/>
          </a:p>
          <a:p>
            <a:pPr marL="514350" indent="-514350">
              <a:buFont typeface="+mj-lt"/>
              <a:buAutoNum type="alphaUcPeriod"/>
            </a:pPr>
            <a:r>
              <a:rPr lang="fr-FR" sz="3200" dirty="0" smtClean="0"/>
              <a:t>Comment ?</a:t>
            </a:r>
            <a:endParaRPr lang="fr-FR" sz="32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333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</a:t>
            </a:r>
            <a:r>
              <a:rPr lang="fr-FR" dirty="0" smtClean="0"/>
              <a:t>. Pour Qui ?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2960" y="1541505"/>
            <a:ext cx="7520940" cy="3138972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fr-FR" sz="2800" dirty="0" smtClean="0"/>
              <a:t>Seul</a:t>
            </a:r>
          </a:p>
          <a:p>
            <a:pPr marL="0" indent="0"/>
            <a:endParaRPr lang="fr-FR" sz="2800" dirty="0"/>
          </a:p>
          <a:p>
            <a:pPr>
              <a:buFont typeface="Arial"/>
              <a:buChar char="•"/>
            </a:pPr>
            <a:endParaRPr lang="fr-FR" sz="2800" dirty="0" smtClean="0"/>
          </a:p>
          <a:p>
            <a:pPr>
              <a:buFont typeface="Arial"/>
              <a:buChar char="•"/>
            </a:pPr>
            <a:r>
              <a:rPr lang="fr-FR" sz="2800" dirty="0" smtClean="0"/>
              <a:t>Entre Amis</a:t>
            </a:r>
            <a:endParaRPr lang="fr-FR" sz="2800" dirty="0"/>
          </a:p>
          <a:p>
            <a:pPr>
              <a:buFont typeface="Arial"/>
              <a:buChar char="•"/>
            </a:pPr>
            <a:endParaRPr lang="fr-FR" dirty="0"/>
          </a:p>
        </p:txBody>
      </p:sp>
      <p:pic>
        <p:nvPicPr>
          <p:cNvPr id="4" name="Image 3" descr="group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831" y="1030740"/>
            <a:ext cx="4607821" cy="3331880"/>
          </a:xfrm>
          <a:prstGeom prst="rect">
            <a:avLst/>
          </a:prstGeom>
        </p:spPr>
      </p:pic>
      <p:pic>
        <p:nvPicPr>
          <p:cNvPr id="5" name="Image 4" descr="logo-laper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19" y="5165335"/>
            <a:ext cx="4224427" cy="14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11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</a:t>
            </a:r>
            <a:r>
              <a:rPr lang="fr-FR" dirty="0" smtClean="0"/>
              <a:t>. Pourquoi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826" y="1377181"/>
            <a:ext cx="7520940" cy="3579849"/>
          </a:xfrm>
        </p:spPr>
        <p:txBody>
          <a:bodyPr>
            <a:normAutofit fontScale="92500" lnSpcReduction="10000"/>
          </a:bodyPr>
          <a:lstStyle/>
          <a:p>
            <a:pPr lvl="2">
              <a:buFont typeface="Arial"/>
              <a:buChar char="•"/>
            </a:pPr>
            <a:r>
              <a:rPr lang="fr-FR" sz="2000" dirty="0" smtClean="0"/>
              <a:t>Eviter que chacun y aille de son côté</a:t>
            </a:r>
          </a:p>
          <a:p>
            <a:pPr lvl="2">
              <a:buFont typeface="Arial"/>
              <a:buChar char="•"/>
            </a:pPr>
            <a:endParaRPr lang="fr-FR" sz="2000" dirty="0" smtClean="0"/>
          </a:p>
          <a:p>
            <a:pPr lvl="2">
              <a:buFont typeface="Arial"/>
              <a:buChar char="•"/>
            </a:pPr>
            <a:r>
              <a:rPr lang="fr-FR" sz="2000" dirty="0" smtClean="0"/>
              <a:t>Avoir une vue sur les achats de chacun </a:t>
            </a:r>
          </a:p>
          <a:p>
            <a:pPr lvl="2">
              <a:buFont typeface="Arial"/>
              <a:buChar char="•"/>
            </a:pPr>
            <a:endParaRPr lang="fr-FR" sz="2000" dirty="0" smtClean="0"/>
          </a:p>
          <a:p>
            <a:pPr lvl="2">
              <a:buFont typeface="Arial"/>
              <a:buChar char="•"/>
            </a:pPr>
            <a:r>
              <a:rPr lang="fr-FR" sz="2000" dirty="0"/>
              <a:t>E</a:t>
            </a:r>
            <a:r>
              <a:rPr lang="fr-FR" sz="2000" dirty="0" smtClean="0"/>
              <a:t>vite les doublons</a:t>
            </a:r>
          </a:p>
          <a:p>
            <a:pPr lvl="2">
              <a:buFont typeface="Arial"/>
              <a:buChar char="•"/>
            </a:pPr>
            <a:endParaRPr lang="fr-FR" sz="2000" dirty="0" smtClean="0"/>
          </a:p>
          <a:p>
            <a:pPr lvl="2">
              <a:buFont typeface="Arial"/>
              <a:buChar char="•"/>
            </a:pPr>
            <a:r>
              <a:rPr lang="fr-FR" sz="2000" dirty="0" smtClean="0"/>
              <a:t>Chacun prend ce qu’il souhaite partager </a:t>
            </a:r>
          </a:p>
          <a:p>
            <a:pPr lvl="2">
              <a:buFont typeface="Arial"/>
              <a:buChar char="•"/>
            </a:pPr>
            <a:endParaRPr lang="fr-FR" sz="2000" dirty="0" smtClean="0"/>
          </a:p>
          <a:p>
            <a:pPr lvl="2">
              <a:buFont typeface="Arial"/>
              <a:buChar char="•"/>
            </a:pPr>
            <a:r>
              <a:rPr lang="fr-FR" sz="2000" dirty="0" smtClean="0"/>
              <a:t>Livrer à une seule adresse</a:t>
            </a:r>
          </a:p>
          <a:p>
            <a:pPr lvl="2">
              <a:buFont typeface="Arial"/>
              <a:buChar char="•"/>
            </a:pPr>
            <a:endParaRPr lang="fr-FR" sz="2000" dirty="0" smtClean="0"/>
          </a:p>
          <a:p>
            <a:pPr lvl="2">
              <a:buFont typeface="Arial"/>
              <a:buChar char="•"/>
            </a:pPr>
            <a:r>
              <a:rPr lang="fr-FR" sz="2000" dirty="0" smtClean="0"/>
              <a:t>Evite les dettes entre amis</a:t>
            </a:r>
          </a:p>
          <a:p>
            <a:pPr lvl="2">
              <a:buFont typeface="Arial"/>
              <a:buChar char="•"/>
            </a:pPr>
            <a:endParaRPr lang="fr-FR" sz="2000" dirty="0" smtClean="0"/>
          </a:p>
          <a:p>
            <a:pPr marL="237744" lvl="2" indent="0">
              <a:buNone/>
            </a:pPr>
            <a:endParaRPr lang="fr-FR" dirty="0" smtClean="0"/>
          </a:p>
          <a:p>
            <a:pPr lvl="2">
              <a:buFont typeface="Arial"/>
              <a:buChar char="•"/>
            </a:pPr>
            <a:endParaRPr lang="fr-FR" dirty="0"/>
          </a:p>
        </p:txBody>
      </p:sp>
      <p:pic>
        <p:nvPicPr>
          <p:cNvPr id="4" name="Image 3" descr="logo-laper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19" y="5165335"/>
            <a:ext cx="4224427" cy="1485590"/>
          </a:xfrm>
          <a:prstGeom prst="rect">
            <a:avLst/>
          </a:prstGeom>
        </p:spPr>
      </p:pic>
      <p:pic>
        <p:nvPicPr>
          <p:cNvPr id="5" name="Image 4" descr="sup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657" y="692616"/>
            <a:ext cx="2791503" cy="398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71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</a:t>
            </a:r>
            <a:r>
              <a:rPr lang="fr-FR" dirty="0" smtClean="0"/>
              <a:t>. Comment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2960" y="1447440"/>
            <a:ext cx="3791452" cy="3579849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fr-FR" dirty="0" smtClean="0"/>
              <a:t>Créer une application</a:t>
            </a:r>
          </a:p>
          <a:p>
            <a:pPr marL="0" indent="0"/>
            <a:endParaRPr lang="fr-FR" dirty="0" smtClean="0"/>
          </a:p>
          <a:p>
            <a:pPr marL="0" indent="0"/>
            <a:endParaRPr lang="fr-FR" dirty="0"/>
          </a:p>
          <a:p>
            <a:pPr>
              <a:buFont typeface="Arial"/>
              <a:buChar char="•"/>
            </a:pPr>
            <a:r>
              <a:rPr lang="fr-FR" dirty="0" smtClean="0"/>
              <a:t>Commander et Payer chacun son panier</a:t>
            </a:r>
          </a:p>
          <a:p>
            <a:pPr>
              <a:buFont typeface="Arial"/>
              <a:buChar char="•"/>
            </a:pPr>
            <a:endParaRPr lang="fr-FR" dirty="0" smtClean="0"/>
          </a:p>
          <a:p>
            <a:pPr>
              <a:buFont typeface="Arial"/>
              <a:buChar char="•"/>
            </a:pPr>
            <a:endParaRPr lang="fr-FR" dirty="0"/>
          </a:p>
          <a:p>
            <a:pPr>
              <a:buFont typeface="Arial"/>
              <a:buChar char="•"/>
            </a:pPr>
            <a:r>
              <a:rPr lang="fr-FR" dirty="0" smtClean="0"/>
              <a:t>Regrouper ses paniers et les faire livrer à une seule adresse </a:t>
            </a:r>
            <a:endParaRPr lang="fr-FR" dirty="0"/>
          </a:p>
        </p:txBody>
      </p:sp>
      <p:pic>
        <p:nvPicPr>
          <p:cNvPr id="4" name="Image 3" descr="group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671" y="156129"/>
            <a:ext cx="4646530" cy="4646530"/>
          </a:xfrm>
          <a:prstGeom prst="rect">
            <a:avLst/>
          </a:prstGeom>
        </p:spPr>
      </p:pic>
      <p:pic>
        <p:nvPicPr>
          <p:cNvPr id="5" name="Image 4" descr="logo-laper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19" y="5165335"/>
            <a:ext cx="4224427" cy="14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u="sng" spc="300" dirty="0" smtClean="0"/>
              <a:t>3. LA conception</a:t>
            </a:r>
            <a:endParaRPr lang="fr-FR" sz="3600" b="1" u="sng" spc="3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87761" y="1769582"/>
            <a:ext cx="3733287" cy="3579849"/>
          </a:xfrm>
        </p:spPr>
        <p:txBody>
          <a:bodyPr/>
          <a:lstStyle/>
          <a:p>
            <a:pPr>
              <a:buFont typeface="+mj-lt"/>
              <a:buAutoNum type="alphaUcPeriod"/>
            </a:pPr>
            <a:r>
              <a:rPr lang="fr-FR" dirty="0" smtClean="0"/>
              <a:t>Les Spécifications Fonctionnelles</a:t>
            </a:r>
          </a:p>
          <a:p>
            <a:pPr>
              <a:buFont typeface="+mj-lt"/>
              <a:buAutoNum type="alphaUcPeriod"/>
            </a:pPr>
            <a:endParaRPr lang="fr-FR" dirty="0"/>
          </a:p>
          <a:p>
            <a:pPr>
              <a:buFont typeface="+mj-lt"/>
              <a:buAutoNum type="alphaUcPeriod"/>
            </a:pPr>
            <a:endParaRPr lang="fr-FR" dirty="0" smtClean="0"/>
          </a:p>
          <a:p>
            <a:pPr>
              <a:buFont typeface="+mj-lt"/>
              <a:buAutoNum type="alphaUcPeriod"/>
            </a:pPr>
            <a:r>
              <a:rPr lang="fr-FR" dirty="0" smtClean="0"/>
              <a:t>Les Spécifications Techniques</a:t>
            </a:r>
            <a:endParaRPr lang="fr-FR" dirty="0"/>
          </a:p>
        </p:txBody>
      </p:sp>
      <p:pic>
        <p:nvPicPr>
          <p:cNvPr id="4" name="Image 3" descr="logo-lape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19" y="5165335"/>
            <a:ext cx="4224427" cy="1485590"/>
          </a:xfrm>
          <a:prstGeom prst="rect">
            <a:avLst/>
          </a:prstGeom>
        </p:spPr>
      </p:pic>
      <p:pic>
        <p:nvPicPr>
          <p:cNvPr id="5" name="Image 4" descr="lol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506" y="457595"/>
            <a:ext cx="2985775" cy="459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3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A. Les spécifications fonctionnelles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2960" y="1003678"/>
            <a:ext cx="4663925" cy="3579849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fr-FR" dirty="0" smtClean="0"/>
              <a:t>Diagramme de Cas d’Utilisation </a:t>
            </a:r>
          </a:p>
        </p:txBody>
      </p:sp>
      <p:pic>
        <p:nvPicPr>
          <p:cNvPr id="4" name="Image 3" descr="Capture d’écran 2019-05-28 à 15.56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486405"/>
            <a:ext cx="7606077" cy="519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220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Angles.thmx</Template>
  <TotalTime>8305</TotalTime>
  <Words>545</Words>
  <Application>Microsoft Macintosh PowerPoint</Application>
  <PresentationFormat>Présentation à l'écran (4:3)</PresentationFormat>
  <Paragraphs>132</Paragraphs>
  <Slides>25</Slides>
  <Notes>9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6" baseType="lpstr">
      <vt:lpstr>Angles</vt:lpstr>
      <vt:lpstr>Titre professionnel  Développeur/Concepteur</vt:lpstr>
      <vt:lpstr>Sommaire </vt:lpstr>
      <vt:lpstr>1. Présentation</vt:lpstr>
      <vt:lpstr>2. Cahier des charges</vt:lpstr>
      <vt:lpstr>A. Pour Qui ? </vt:lpstr>
      <vt:lpstr>B. Pourquoi ?</vt:lpstr>
      <vt:lpstr>C. Comment ?</vt:lpstr>
      <vt:lpstr>3. LA conception</vt:lpstr>
      <vt:lpstr>A. Les spécifications fonctionnelles</vt:lpstr>
      <vt:lpstr>Présentation PowerPoint</vt:lpstr>
      <vt:lpstr>Présentation PowerPoint</vt:lpstr>
      <vt:lpstr>B. Les spécifications Techniques</vt:lpstr>
      <vt:lpstr>Les OUTILS COLLABORATIFS</vt:lpstr>
      <vt:lpstr>L’architecture mvc</vt:lpstr>
      <vt:lpstr>Diagramme de classe</vt:lpstr>
      <vt:lpstr>4. Réalisation</vt:lpstr>
      <vt:lpstr>BACK-END</vt:lpstr>
      <vt:lpstr>Création d’une base de donnée </vt:lpstr>
      <vt:lpstr>Création d’un script pour générer les tables </vt:lpstr>
      <vt:lpstr>Présentation d’une architecture Back-End JAVA </vt:lpstr>
      <vt:lpstr>FRONT-END</vt:lpstr>
      <vt:lpstr>Présentation d’une architecture Front-End Angular</vt:lpstr>
      <vt:lpstr>Présentation PowerPoint</vt:lpstr>
      <vt:lpstr>Présentation PowerPoint</vt:lpstr>
      <vt:lpstr>6. 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Apéro Friends </dc:title>
  <dc:creator>Pom</dc:creator>
  <cp:lastModifiedBy>Pom</cp:lastModifiedBy>
  <cp:revision>45</cp:revision>
  <dcterms:created xsi:type="dcterms:W3CDTF">2019-05-28T14:43:17Z</dcterms:created>
  <dcterms:modified xsi:type="dcterms:W3CDTF">2019-06-03T09:11:54Z</dcterms:modified>
</cp:coreProperties>
</file>